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3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2.png" ContentType="image/png"/>
  <Override PartName="/ppt/media/image9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перемещения страницы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формата примечаний щёлкните мышью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&lt;верхний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3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ftr" idx="3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sldNum" idx="3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41D71E51-732C-462F-99DE-6EFFFD4E735D}" type="slidenum"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9200" cy="3079080"/>
          </a:xfrm>
          <a:prstGeom prst="rect">
            <a:avLst/>
          </a:prstGeom>
          <a:ln w="0">
            <a:noFill/>
          </a:ln>
        </p:spPr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EA9F019-2A26-4FF1-BB5D-A4E6EF78910F}" type="slidenum">
              <a:rPr b="0" lang="ru-RU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8400" cy="131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заголовка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076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90540D9-9C71-4AAA-9D3D-55D44DFD7FA3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раздел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08400" cy="284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08400" cy="1492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076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F47EFA6-730F-4BB0-AA85-2083755DDF88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Два объект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8400" cy="131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заголовка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74280" cy="434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Второй уровень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Третий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Четвертый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Пятый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74280" cy="434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Второй уровень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Третий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Четвертый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Пятый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076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8720499-8E33-43EE-A821-71D494E39A11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равнени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08400" cy="131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заголовка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0520" cy="81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0520" cy="367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Второй уровень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Третий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Четвертый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Пятый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76080" cy="81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76080" cy="367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Второй уровень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Третий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Четвертый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Пятый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dt" idx="34"/>
          </p:nvPr>
        </p:nvSpPr>
        <p:spPr>
          <a:xfrm>
            <a:off x="8380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7"/>
          <p:cNvSpPr>
            <a:spLocks noGrp="1"/>
          </p:cNvSpPr>
          <p:nvPr>
            <p:ph type="ftr" idx="35"/>
          </p:nvPr>
        </p:nvSpPr>
        <p:spPr>
          <a:xfrm>
            <a:off x="4038480" y="6356520"/>
            <a:ext cx="41076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8"/>
          <p:cNvSpPr>
            <a:spLocks noGrp="1"/>
          </p:cNvSpPr>
          <p:nvPr>
            <p:ph type="sldNum" idx="36"/>
          </p:nvPr>
        </p:nvSpPr>
        <p:spPr>
          <a:xfrm>
            <a:off x="86104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79F4B97-F763-432C-B9DB-8C7A42C43339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076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FBE32A0-44D0-4E9A-89DF-FCCFD131E80D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ъект с подпись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25080" cy="159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65000" cy="486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Второй уровень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Третий уровень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Четвертый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Пятый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25080" cy="380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076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6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3EAFFB4-87CE-4BEB-9A81-D83372D0E786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с подпись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25080" cy="159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65000" cy="486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Click icon to add picture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25080" cy="380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076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6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5602F95-8A27-4C2F-B63F-FBAB8B78B1AB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Титульный слай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36800" cy="238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076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012EBF2-BBEF-497B-AFA7-0D6434A3106D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65600" cy="397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36800" cy="238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076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F3B6725-5826-4DB0-B357-0D19495C379F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65600" cy="397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Заголовок и вертикальный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8400" cy="131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заголовка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8400" cy="434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Второй уровень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Третий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Четвертый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Пятый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076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3BF75AB-3F2C-43B5-A31E-B8F5C5E881D2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Вертикальный заголовок и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1880" cy="580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заголовка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27040" cy="580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Второй уровень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Третий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Четвертый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076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F1CE2A8-2870-43E4-94B1-E2793260B6DF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 и объек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8400" cy="131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заголовка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8400" cy="434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Второй уровень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Третий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Четвертый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076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B1DDA65-5913-4163-BFC5-F3163ABBBC9C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836360" y="132840"/>
            <a:ext cx="9136800" cy="94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Государственное бюджетное общеобразовательное учреждение города Москвы «Школа № 618»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0" name="Рисунок 5" descr=""/>
          <p:cNvPicPr/>
          <p:nvPr/>
        </p:nvPicPr>
        <p:blipFill>
          <a:blip r:embed="rId1"/>
          <a:stretch/>
        </p:blipFill>
        <p:spPr>
          <a:xfrm>
            <a:off x="370440" y="272520"/>
            <a:ext cx="1242720" cy="1230480"/>
          </a:xfrm>
          <a:prstGeom prst="rect">
            <a:avLst/>
          </a:prstGeom>
          <a:solidFill>
            <a:srgbClr val="ededed"/>
          </a:solidFill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1" name=""/>
          <p:cNvSpPr/>
          <p:nvPr/>
        </p:nvSpPr>
        <p:spPr>
          <a:xfrm>
            <a:off x="3240000" y="1433520"/>
            <a:ext cx="5674680" cy="55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ru-RU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Calibri"/>
              </a:rPr>
              <a:t>"</a:t>
            </a:r>
            <a:r>
              <a:rPr b="1" lang="ru-RU" sz="32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ФРЕЗЕРНЫЙ СТАНОК</a:t>
            </a:r>
            <a:r>
              <a:rPr b="1" lang="ru-RU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Calibri"/>
              </a:rPr>
              <a:t>"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"/>
          <p:cNvSpPr/>
          <p:nvPr/>
        </p:nvSpPr>
        <p:spPr>
          <a:xfrm>
            <a:off x="6030360" y="3240000"/>
            <a:ext cx="5662800" cy="33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ru-RU" sz="2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Авторы проекта: 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10А класс ГБОУ Школа №618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200" strike="noStrike" u="none">
                <a:solidFill>
                  <a:srgbClr val="00000a"/>
                </a:solidFill>
                <a:effectLst/>
                <a:uFillTx/>
                <a:latin typeface="Arial"/>
                <a:ea typeface="Arial"/>
              </a:rPr>
              <a:t>Федорчук Иван Борисович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200" strike="noStrike" u="none">
                <a:solidFill>
                  <a:srgbClr val="00000a"/>
                </a:solidFill>
                <a:effectLst/>
                <a:uFillTx/>
                <a:latin typeface="Arial"/>
                <a:ea typeface="Arial"/>
              </a:rPr>
              <a:t>Шойко Александр Дмитриевич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200" strike="noStrike" u="none">
                <a:solidFill>
                  <a:srgbClr val="00000a"/>
                </a:solidFill>
                <a:effectLst/>
                <a:uFillTx/>
                <a:latin typeface="Arial"/>
                <a:ea typeface="Arial"/>
              </a:rPr>
              <a:t>Федюнин Егор Яковлевич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1" lang="ru-RU" sz="2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Руководитель проекта: </a:t>
            </a:r>
            <a:br>
              <a:rPr sz="1800"/>
            </a:br>
            <a:r>
              <a:rPr b="0" lang="ru-RU" sz="2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учитель информатики ГБОУ Школа №618 </a:t>
            </a:r>
            <a:br>
              <a:rPr sz="1800"/>
            </a:br>
            <a:r>
              <a:rPr b="0" lang="ru-RU" sz="2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Баранов Михаил Сергеевич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"/>
          <p:cNvSpPr/>
          <p:nvPr/>
        </p:nvSpPr>
        <p:spPr>
          <a:xfrm>
            <a:off x="540000" y="4680000"/>
            <a:ext cx="4849560" cy="13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ru-RU" sz="2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Консультант проекта: </a:t>
            </a:r>
            <a:br>
              <a:rPr sz="1800"/>
            </a:br>
            <a:r>
              <a:rPr b="0" lang="ru-RU" sz="2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учебный мастер Детский технопарк </a:t>
            </a:r>
            <a:br>
              <a:rPr sz="1800"/>
            </a:br>
            <a:r>
              <a:rPr b="0" lang="ru-RU" sz="2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“СМАРТ-ПАРК” НИУ МИЭТ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----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"/>
          <p:cNvSpPr/>
          <p:nvPr/>
        </p:nvSpPr>
        <p:spPr>
          <a:xfrm>
            <a:off x="2219400" y="353520"/>
            <a:ext cx="7677720" cy="58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ru-RU" sz="3200" strike="noStrike" u="none">
                <a:solidFill>
                  <a:srgbClr val="2a6099"/>
                </a:solidFill>
                <a:effectLst/>
                <a:uFillTx/>
                <a:latin typeface="Arial"/>
                <a:ea typeface="Arial"/>
              </a:rPr>
              <a:t>Список используемых компонентов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720000" y="1080000"/>
            <a:ext cx="10975680" cy="49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Наш проект состоит из корпуса и электронных компонентов. Корпус представляет собой рабочий стол из фанеры с 4 пластиковыми балками, на которые установлены металлические рельсовые направляющие. Электронная часть состоит из следующих компонентов: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Arduino UNO R3 CNC Sheild V1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DRV 8825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Шлейфы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Nema 17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Блок питания-12В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3D модели устройств были сделаны в КОМПАС-3D. Написание программного обеспечения было выполнено в Arduino IDE.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"/>
          <p:cNvSpPr/>
          <p:nvPr/>
        </p:nvSpPr>
        <p:spPr>
          <a:xfrm>
            <a:off x="-360000" y="0"/>
            <a:ext cx="431568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</a:pPr>
            <a:r>
              <a:rPr b="1" lang="ru-RU" sz="3200" strike="noStrike" u="none">
                <a:solidFill>
                  <a:srgbClr val="2a6099"/>
                </a:solidFill>
                <a:effectLst/>
                <a:uFillTx/>
                <a:latin typeface="Arial"/>
                <a:ea typeface="Arial"/>
              </a:rPr>
              <a:t>Заключение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540000" y="933120"/>
            <a:ext cx="5936400" cy="39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Нашей командой было разработано устройство "Фрезерный станок". Устройство выполняет все выше заявленные функции. Производит считывание команды и производи</a:t>
            </a: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т детали,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согласно стандартам ГОСТ. </a:t>
            </a: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Все необходимые схемы и чертежи к устройству, иллюстрирующие функционал автомата, прилагаются к данной документации. </a:t>
            </a: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 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540000" y="4999680"/>
            <a:ext cx="5936400" cy="148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Ссылка на репозиторий проекта (содержит 3D модели, чертежи, схемы, диаграммы и программный код):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trike="noStrike" u="none">
                <a:solidFill>
                  <a:srgbClr val="0054ad"/>
                </a:solidFill>
                <a:effectLst/>
                <a:uFillTx/>
                <a:latin typeface="Arial"/>
                <a:ea typeface="Arial"/>
              </a:rPr>
              <a:t>https:///github.com/ (ccылка)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6477120" y="1939680"/>
            <a:ext cx="5432760" cy="3059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"/>
          <p:cNvSpPr/>
          <p:nvPr/>
        </p:nvSpPr>
        <p:spPr>
          <a:xfrm>
            <a:off x="3831120" y="234720"/>
            <a:ext cx="4804920" cy="90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5320" strike="noStrike" u="none">
                <a:solidFill>
                  <a:srgbClr val="2a6099"/>
                </a:solidFill>
                <a:effectLst/>
                <a:uFillTx/>
                <a:latin typeface="Arial"/>
                <a:ea typeface="Arial"/>
              </a:rPr>
              <a:t>Актуальность</a:t>
            </a:r>
            <a:endParaRPr b="0" lang="ru-RU" sz="53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"/>
          <p:cNvSpPr/>
          <p:nvPr/>
        </p:nvSpPr>
        <p:spPr>
          <a:xfrm>
            <a:off x="180000" y="1440000"/>
            <a:ext cx="6294240" cy="375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В современном мире развитие технологий приводит к появлению разнообразного оборудования. Однако среди ассортимента техники не хватает мобильных фрезерных станков. Этот аппарат предназначен для вырезания деталей из пластика и дерева, что особенно актуально для учащихся, студентов и домашних мастеров. 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7560000" y="1214280"/>
            <a:ext cx="3598200" cy="23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7560000" y="3779640"/>
            <a:ext cx="3598920" cy="2698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"/>
          <p:cNvSpPr/>
          <p:nvPr/>
        </p:nvSpPr>
        <p:spPr>
          <a:xfrm>
            <a:off x="900000" y="180000"/>
            <a:ext cx="4498560" cy="30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Существуют крупные промышленные фрезерные станки, требующие больших производственных площадей и высоких затрат на обслуживание и установку. Такие станки требуют затрат на оплату персонала, обслуживание и занимают много пространства.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6660000" y="3420000"/>
            <a:ext cx="4858560" cy="30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Было бы удобно иметь такой небольшой, мобильный и недорогой станок, который можно разместить на столе в офисе, на кухне, в домашней мастерской. Наша команда решила создать финансово-выгодный фрезерный станок, обеспечивающий удобный, быстрый и круглосуточный доступ к обработке материалов.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720000" y="3413160"/>
            <a:ext cx="4022280" cy="306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6660000" y="360000"/>
            <a:ext cx="4211280" cy="2362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60000" y="917280"/>
            <a:ext cx="11334240" cy="90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47000"/>
              </a:lnSpc>
              <a:buNone/>
              <a:tabLst>
                <a:tab algn="l" pos="0"/>
              </a:tabLst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Создание мобильного энергонезависимого фрезерного станка, который позволит производить детали у себя дома  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5400000" y="353520"/>
            <a:ext cx="143568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ru-RU" sz="3200" strike="noStrike" u="none">
                <a:solidFill>
                  <a:srgbClr val="2a6099"/>
                </a:solidFill>
                <a:effectLst/>
                <a:uFillTx/>
                <a:latin typeface="Arial"/>
                <a:ea typeface="Arial"/>
              </a:rPr>
              <a:t>Цель: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5220000" y="2340000"/>
            <a:ext cx="197640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ru-RU" sz="3200" strike="noStrike" u="none">
                <a:solidFill>
                  <a:srgbClr val="2a6099"/>
                </a:solidFill>
                <a:effectLst/>
                <a:uFillTx/>
                <a:latin typeface="Arial"/>
                <a:ea typeface="Arial"/>
              </a:rPr>
              <a:t>Задачи: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PlaceHolder 4"/>
          <p:cNvSpPr/>
          <p:nvPr/>
        </p:nvSpPr>
        <p:spPr>
          <a:xfrm>
            <a:off x="361080" y="3240000"/>
            <a:ext cx="11334240" cy="32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1) Анализ аналогов фрезерного станка. </a:t>
            </a:r>
            <a:br>
              <a:rPr sz="1800"/>
            </a:b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2) Проектирование устройства (эскиз устройства, проектирование кинематической системы, UML-диаграммы).</a:t>
            </a:r>
            <a:br>
              <a:rPr sz="1800"/>
            </a:b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3) Проектирование 3D-модели устройства, его составных частей и корпуса. </a:t>
            </a:r>
            <a:br>
              <a:rPr sz="1800"/>
            </a:b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4) Проектирование электротехнической системы устройства. </a:t>
            </a:r>
            <a:br>
              <a:rPr sz="1800"/>
            </a:b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5) Проектирование алгоритмов работы программного обеспечения. </a:t>
            </a:r>
            <a:br>
              <a:rPr sz="1800"/>
            </a:b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6) Разработка программного обеспечения. </a:t>
            </a:r>
            <a:br>
              <a:rPr sz="1800"/>
            </a:b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7) Прототипирование, изготовление и сборка устройства.</a:t>
            </a:r>
            <a:br>
              <a:rPr sz="1800"/>
            </a:b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8) Тестирование и отладка устройства. 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PlaceHolder 5"/>
          <p:cNvSpPr/>
          <p:nvPr/>
        </p:nvSpPr>
        <p:spPr>
          <a:xfrm>
            <a:off x="360360" y="923400"/>
            <a:ext cx="1133424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47000"/>
              </a:lnSpc>
              <a:tabLst>
                <a:tab algn="l" pos="0"/>
              </a:tabLst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Создание мобильного энергонезависимого фрезерного станка, который позволит производить детали у себя дома  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6"/>
          <p:cNvSpPr/>
          <p:nvPr/>
        </p:nvSpPr>
        <p:spPr>
          <a:xfrm>
            <a:off x="360360" y="923400"/>
            <a:ext cx="1133424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47000"/>
              </a:lnSpc>
              <a:tabLst>
                <a:tab algn="l" pos="0"/>
              </a:tabLst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Создание мобильного энергонезависимого фрезерного станка, который позволит производить детали у себя дома  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78520" y="310320"/>
            <a:ext cx="4996800" cy="112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Диаграмма станка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6660000" y="270360"/>
            <a:ext cx="4290840" cy="6291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"/>
          <p:cNvSpPr/>
          <p:nvPr/>
        </p:nvSpPr>
        <p:spPr>
          <a:xfrm>
            <a:off x="360000" y="180000"/>
            <a:ext cx="3956760" cy="11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Диаграмма компонентов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4736880" y="540000"/>
            <a:ext cx="5339520" cy="5672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"/>
          <p:cNvSpPr/>
          <p:nvPr/>
        </p:nvSpPr>
        <p:spPr>
          <a:xfrm>
            <a:off x="360000" y="360000"/>
            <a:ext cx="3989520" cy="6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Монтажная схема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3584520" y="357480"/>
            <a:ext cx="7212960" cy="594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"/>
          <p:cNvSpPr/>
          <p:nvPr/>
        </p:nvSpPr>
        <p:spPr>
          <a:xfrm>
            <a:off x="280440" y="180000"/>
            <a:ext cx="4577400" cy="11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6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Электронная схема последовательности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5088960" y="726480"/>
            <a:ext cx="5888880" cy="5391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"/>
          <p:cNvSpPr/>
          <p:nvPr/>
        </p:nvSpPr>
        <p:spPr>
          <a:xfrm>
            <a:off x="540000" y="360000"/>
            <a:ext cx="3879720" cy="5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ru-RU" sz="3200" strike="noStrike" u="none">
                <a:solidFill>
                  <a:srgbClr val="2a6099"/>
                </a:solidFill>
                <a:effectLst/>
                <a:uFillTx/>
                <a:latin typeface="Arial"/>
                <a:ea typeface="Arial"/>
              </a:rPr>
              <a:t>Описание проекта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"/>
          <p:cNvSpPr/>
          <p:nvPr/>
        </p:nvSpPr>
        <p:spPr>
          <a:xfrm>
            <a:off x="531360" y="1587600"/>
            <a:ext cx="3967560" cy="37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Станок представляет собой рабочий стол с четырьмя балками, между которыми установлены рельсовые направляющие. По направляющим ездит каретка, на которую установлено сверло. 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9000000" y="702360"/>
            <a:ext cx="2745720" cy="487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4680000" y="2160000"/>
            <a:ext cx="4154040" cy="233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anose="020F0302020204030204" pitchFamily="0" charset="1"/>
        <a:ea typeface="Arial" pitchFamily="0" charset="1"/>
        <a:cs typeface="Arial" pitchFamily="0" charset="1"/>
      </a:majorFont>
      <a:minorFont>
        <a:latin typeface="Arial" panose="020F0502020204030204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</TotalTime>
  <Application>LibreOffice/25.2.2.2$Linux_X86_64 LibreOffice_project/520$Build-2</Application>
  <AppVersion>15.0000</AppVersion>
  <Pages>0</Pages>
  <Words>1</Words>
  <Characters>0</Characters>
  <CharactersWithSpaces>0</CharactersWithSpaces>
  <Paragraphs>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2012-12-03T06:56:55Z</dcterms:created>
  <dc:creator/>
  <dc:description/>
  <dc:language>ru-RU</dc:language>
  <cp:lastModifiedBy/>
  <dcterms:modified xsi:type="dcterms:W3CDTF">2026-02-09T15:28:50Z</dcterms:modified>
  <cp:revision>26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1</vt:i4>
  </property>
</Properties>
</file>